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921" r:id="rId3"/>
    <p:sldId id="923" r:id="rId4"/>
    <p:sldId id="927" r:id="rId5"/>
    <p:sldId id="925" r:id="rId6"/>
    <p:sldId id="926" r:id="rId7"/>
    <p:sldId id="928" r:id="rId8"/>
    <p:sldId id="929" r:id="rId9"/>
  </p:sldIdLst>
  <p:sldSz cx="9906000" cy="6858000" type="A4"/>
  <p:notesSz cx="9926638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17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34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52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69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5866" algn="l" defTabSz="914347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041" algn="l" defTabSz="914347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214" algn="l" defTabSz="914347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388" algn="l" defTabSz="914347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172" userDrawn="1">
          <p15:clr>
            <a:srgbClr val="A4A3A4"/>
          </p15:clr>
        </p15:guide>
        <p15:guide id="3" pos="3120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943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DB43"/>
    <a:srgbClr val="FF3C37"/>
    <a:srgbClr val="CFCFCF"/>
    <a:srgbClr val="669900"/>
    <a:srgbClr val="7F7F7F"/>
    <a:srgbClr val="FF0000"/>
    <a:srgbClr val="FF3300"/>
    <a:srgbClr val="BE42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0913" autoAdjust="0"/>
  </p:normalViewPr>
  <p:slideViewPr>
    <p:cSldViewPr>
      <p:cViewPr varScale="1">
        <p:scale>
          <a:sx n="70" d="100"/>
          <a:sy n="70" d="100"/>
        </p:scale>
        <p:origin x="1088" y="56"/>
      </p:cViewPr>
      <p:guideLst>
        <p:guide orient="horz" pos="2069"/>
        <p:guide pos="172"/>
        <p:guide pos="3120"/>
        <p:guide pos="6068"/>
        <p:guide pos="943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372" y="96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56" y="1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56" y="6456378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E476CA9-7DC6-4F32-B6E1-8D3FB069252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39736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l" defTabSz="955675" eaLnBrk="0" latinLnBrk="0" hangingPunct="0">
              <a:spcBef>
                <a:spcPct val="0"/>
              </a:spcBef>
              <a:defRPr kumimoji="0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19" y="1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r" defTabSz="955675" eaLnBrk="0" latinLnBrk="0" hangingPunct="0">
              <a:spcBef>
                <a:spcPct val="0"/>
              </a:spcBef>
              <a:defRPr kumimoji="0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239" y="3228192"/>
            <a:ext cx="7280164" cy="30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66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l" defTabSz="955675" eaLnBrk="0" latinLnBrk="0" hangingPunct="0">
              <a:spcBef>
                <a:spcPct val="0"/>
              </a:spcBef>
              <a:defRPr kumimoji="0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19" y="6457466"/>
            <a:ext cx="4300519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r" defTabSz="955675" eaLnBrk="0" latinLnBrk="0" hangingPunct="0">
              <a:spcBef>
                <a:spcPct val="0"/>
              </a:spcBef>
              <a:defRPr kumimoji="0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64DD32CA-9C21-4460-9252-28FFAD714B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29036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17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347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52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694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866" algn="l" defTabSz="91434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fld id="{3569C2D6-119F-460C-B9E0-3356924AA7F0}" type="slidenum">
              <a:rPr kumimoji="0" lang="en-US" altLang="ko-KR" smtClean="0">
                <a:latin typeface="HY헤드라인M" pitchFamily="18" charset="-127"/>
                <a:ea typeface="HY헤드라인M" pitchFamily="18" charset="-127"/>
              </a:rPr>
              <a:pPr/>
              <a:t>1</a:t>
            </a:fld>
            <a:endParaRPr kumimoji="0"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105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fld id="{3569C2D6-119F-460C-B9E0-3356924AA7F0}" type="slidenum">
              <a:rPr kumimoji="0" lang="en-US" altLang="ko-KR" smtClean="0">
                <a:latin typeface="HY헤드라인M" pitchFamily="18" charset="-127"/>
                <a:ea typeface="HY헤드라인M" pitchFamily="18" charset="-127"/>
              </a:rPr>
              <a:pPr/>
              <a:t>8</a:t>
            </a:fld>
            <a:endParaRPr kumimoji="0"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065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9" indent="0" algn="ctr">
              <a:buNone/>
              <a:defRPr sz="2000"/>
            </a:lvl2pPr>
            <a:lvl3pPr marL="914397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90" indent="0" algn="ctr">
              <a:buNone/>
              <a:defRPr sz="1600"/>
            </a:lvl7pPr>
            <a:lvl8pPr marL="3200389" indent="0" algn="ctr">
              <a:buNone/>
              <a:defRPr sz="1600"/>
            </a:lvl8pPr>
            <a:lvl9pPr marL="3657587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8984" y="6597352"/>
            <a:ext cx="47716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ea"/>
                <a:ea typeface="+mj-ea"/>
              </a:defRPr>
            </a:lvl1pPr>
          </a:lstStyle>
          <a:p>
            <a:pPr>
              <a:defRPr/>
            </a:pPr>
            <a:fld id="{E9CDAEC6-D908-491C-BCFE-188F9090D5C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427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"/>
            <a:ext cx="9906000" cy="7858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ko-KR" altLang="en-US" sz="440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233895" y="179393"/>
            <a:ext cx="9634273" cy="5847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돋음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496616" cy="7829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4416" y="6597353"/>
            <a:ext cx="477167" cy="260647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E9CDAEC6-D908-491C-BCFE-188F9090D5C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3895" y="6642556"/>
            <a:ext cx="3134928" cy="215444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ctr" anchorCtr="0">
            <a:spAutoFit/>
          </a:bodyPr>
          <a:lstStyle>
            <a:defPPr>
              <a:defRPr lang="ko-KR"/>
            </a:defPPr>
            <a:lvl1pPr algn="ctr">
              <a:defRPr sz="2000" b="1" i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sz="1400" i="1" dirty="0" smtClean="0">
                <a:ln w="9525"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SECURING YOUR DATA STORAGE</a:t>
            </a:r>
            <a:endParaRPr lang="ko-KR" altLang="en-US" sz="1400" i="1" dirty="0">
              <a:ln w="9525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5961111" y="6611779"/>
            <a:ext cx="3865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ko-KR" sz="1000" b="0" i="0" kern="1200" dirty="0" smtClean="0">
                <a:solidFill>
                  <a:srgbClr val="FF9900"/>
                </a:solidFill>
                <a:latin typeface="+mj-ea"/>
                <a:ea typeface="굴림" pitchFamily="50" charset="-127"/>
                <a:cs typeface="+mn-cs"/>
              </a:rPr>
              <a:t>Copy</a:t>
            </a:r>
            <a:r>
              <a:rPr kumimoji="1" lang="en-US" altLang="ko-KR" sz="1000" b="0" i="0" kern="1200" baseline="0" dirty="0" smtClean="0">
                <a:solidFill>
                  <a:srgbClr val="FF9900"/>
                </a:solidFill>
                <a:latin typeface="+mj-ea"/>
                <a:ea typeface="굴림" pitchFamily="50" charset="-127"/>
                <a:cs typeface="+mn-cs"/>
              </a:rPr>
              <a:t>rights© 2017 by Olivetech, Inc. All Rights Reserved</a:t>
            </a:r>
            <a:r>
              <a:rPr kumimoji="1" lang="en-US" altLang="ko-KR" sz="1000" b="0" i="1" kern="1200" baseline="0" dirty="0" smtClean="0">
                <a:solidFill>
                  <a:srgbClr val="FF9900"/>
                </a:solidFill>
                <a:latin typeface="+mj-ea"/>
                <a:ea typeface="굴림" pitchFamily="50" charset="-127"/>
                <a:cs typeface="+mn-cs"/>
              </a:rPr>
              <a:t>.</a:t>
            </a:r>
            <a:endParaRPr kumimoji="1" lang="ko-KR" altLang="en-US" sz="1000" b="0" i="1" kern="1200" dirty="0">
              <a:solidFill>
                <a:srgbClr val="FF9900"/>
              </a:solidFill>
              <a:latin typeface="+mj-ea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0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9259" y="6594400"/>
            <a:ext cx="477167" cy="26064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ea"/>
                <a:ea typeface="+mj-ea"/>
              </a:defRPr>
            </a:lvl1pPr>
          </a:lstStyle>
          <a:p>
            <a:pPr>
              <a:defRPr/>
            </a:pPr>
            <a:fld id="{E9CDAEC6-D908-491C-BCFE-188F9090D5C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473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30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8984" y="6597352"/>
            <a:ext cx="477167" cy="2606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+mj-ea"/>
                <a:ea typeface="+mj-ea"/>
              </a:defRPr>
            </a:lvl1pPr>
          </a:lstStyle>
          <a:p>
            <a:pPr>
              <a:defRPr/>
            </a:pPr>
            <a:fld id="{E9CDAEC6-D908-491C-BCFE-188F9090D5C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4164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hf hdr="0" ftr="0" dt="0"/>
  <p:txStyles>
    <p:titleStyle>
      <a:lvl1pPr algn="l" defTabSz="914397" rtl="0" eaLnBrk="1" latinLnBrk="1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1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0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9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6" indent="-228599" algn="l" defTabSz="91439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0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9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7" algn="l" defTabSz="91439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microsoft.com/office/2007/relationships/hdphoto" Target="../media/hdphoto2.wdp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19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hyperlink" Target="http://www.nts.go.kr/" TargetMode="External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63" Type="http://schemas.openxmlformats.org/officeDocument/2006/relationships/hyperlink" Target="http://www.ibkcapital.co.kr/main.do" TargetMode="External"/><Relationship Id="rId68" Type="http://schemas.openxmlformats.org/officeDocument/2006/relationships/image" Target="../media/image98.gif"/><Relationship Id="rId84" Type="http://schemas.openxmlformats.org/officeDocument/2006/relationships/image" Target="../media/image114.gif"/><Relationship Id="rId89" Type="http://schemas.openxmlformats.org/officeDocument/2006/relationships/image" Target="../media/image119.jpeg"/><Relationship Id="rId16" Type="http://schemas.openxmlformats.org/officeDocument/2006/relationships/image" Target="../media/image51.png"/><Relationship Id="rId11" Type="http://schemas.openxmlformats.org/officeDocument/2006/relationships/image" Target="../media/image46.png"/><Relationship Id="rId32" Type="http://schemas.openxmlformats.org/officeDocument/2006/relationships/image" Target="../media/image65.png"/><Relationship Id="rId37" Type="http://schemas.openxmlformats.org/officeDocument/2006/relationships/image" Target="../media/image69.png"/><Relationship Id="rId53" Type="http://schemas.openxmlformats.org/officeDocument/2006/relationships/image" Target="../media/image84.gif"/><Relationship Id="rId58" Type="http://schemas.openxmlformats.org/officeDocument/2006/relationships/image" Target="../media/image89.gif"/><Relationship Id="rId74" Type="http://schemas.openxmlformats.org/officeDocument/2006/relationships/image" Target="../media/image104.png"/><Relationship Id="rId79" Type="http://schemas.openxmlformats.org/officeDocument/2006/relationships/image" Target="../media/image109.gif"/><Relationship Id="rId102" Type="http://schemas.openxmlformats.org/officeDocument/2006/relationships/image" Target="../media/image132.png"/><Relationship Id="rId5" Type="http://schemas.openxmlformats.org/officeDocument/2006/relationships/image" Target="../media/image40.png"/><Relationship Id="rId90" Type="http://schemas.openxmlformats.org/officeDocument/2006/relationships/image" Target="../media/image120.png"/><Relationship Id="rId95" Type="http://schemas.openxmlformats.org/officeDocument/2006/relationships/image" Target="../media/image125.jpg"/><Relationship Id="rId22" Type="http://schemas.openxmlformats.org/officeDocument/2006/relationships/image" Target="../media/image56.png"/><Relationship Id="rId27" Type="http://schemas.openxmlformats.org/officeDocument/2006/relationships/image" Target="../media/image60.jpe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64" Type="http://schemas.openxmlformats.org/officeDocument/2006/relationships/image" Target="../media/image94.png"/><Relationship Id="rId69" Type="http://schemas.openxmlformats.org/officeDocument/2006/relationships/image" Target="../media/image99.gif"/><Relationship Id="rId80" Type="http://schemas.openxmlformats.org/officeDocument/2006/relationships/image" Target="../media/image110.jpg"/><Relationship Id="rId85" Type="http://schemas.openxmlformats.org/officeDocument/2006/relationships/image" Target="../media/image115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33" Type="http://schemas.openxmlformats.org/officeDocument/2006/relationships/image" Target="../media/image66.png"/><Relationship Id="rId38" Type="http://schemas.openxmlformats.org/officeDocument/2006/relationships/image" Target="../media/image70.png"/><Relationship Id="rId59" Type="http://schemas.openxmlformats.org/officeDocument/2006/relationships/image" Target="../media/image90.png"/><Relationship Id="rId103" Type="http://schemas.openxmlformats.org/officeDocument/2006/relationships/image" Target="../media/image133.png"/><Relationship Id="rId20" Type="http://schemas.openxmlformats.org/officeDocument/2006/relationships/image" Target="../media/image55.png"/><Relationship Id="rId41" Type="http://schemas.openxmlformats.org/officeDocument/2006/relationships/image" Target="../media/image72.gif"/><Relationship Id="rId54" Type="http://schemas.openxmlformats.org/officeDocument/2006/relationships/image" Target="../media/image85.gif"/><Relationship Id="rId62" Type="http://schemas.openxmlformats.org/officeDocument/2006/relationships/image" Target="../media/image93.gif"/><Relationship Id="rId70" Type="http://schemas.openxmlformats.org/officeDocument/2006/relationships/image" Target="../media/image100.jpeg"/><Relationship Id="rId75" Type="http://schemas.openxmlformats.org/officeDocument/2006/relationships/image" Target="../media/image105.jpeg"/><Relationship Id="rId83" Type="http://schemas.openxmlformats.org/officeDocument/2006/relationships/image" Target="../media/image113.jpeg"/><Relationship Id="rId88" Type="http://schemas.openxmlformats.org/officeDocument/2006/relationships/image" Target="../media/image118.jpg"/><Relationship Id="rId91" Type="http://schemas.openxmlformats.org/officeDocument/2006/relationships/image" Target="../media/image121.png"/><Relationship Id="rId96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5" Type="http://schemas.openxmlformats.org/officeDocument/2006/relationships/image" Target="../media/image50.png"/><Relationship Id="rId23" Type="http://schemas.openxmlformats.org/officeDocument/2006/relationships/hyperlink" Target="http://www.mw.go.kr/" TargetMode="External"/><Relationship Id="rId28" Type="http://schemas.openxmlformats.org/officeDocument/2006/relationships/image" Target="../media/image61.png"/><Relationship Id="rId36" Type="http://schemas.openxmlformats.org/officeDocument/2006/relationships/hyperlink" Target="http://www.khidi.or.kr/eng/" TargetMode="External"/><Relationship Id="rId49" Type="http://schemas.openxmlformats.org/officeDocument/2006/relationships/image" Target="../media/image80.gif"/><Relationship Id="rId57" Type="http://schemas.openxmlformats.org/officeDocument/2006/relationships/image" Target="../media/image88.png"/><Relationship Id="rId106" Type="http://schemas.openxmlformats.org/officeDocument/2006/relationships/image" Target="../media/image136.png"/><Relationship Id="rId10" Type="http://schemas.openxmlformats.org/officeDocument/2006/relationships/image" Target="../media/image45.png"/><Relationship Id="rId31" Type="http://schemas.openxmlformats.org/officeDocument/2006/relationships/image" Target="../media/image64.png"/><Relationship Id="rId44" Type="http://schemas.openxmlformats.org/officeDocument/2006/relationships/image" Target="../media/image75.png"/><Relationship Id="rId52" Type="http://schemas.openxmlformats.org/officeDocument/2006/relationships/image" Target="../media/image83.gif"/><Relationship Id="rId60" Type="http://schemas.openxmlformats.org/officeDocument/2006/relationships/image" Target="../media/image91.png"/><Relationship Id="rId65" Type="http://schemas.openxmlformats.org/officeDocument/2006/relationships/image" Target="../media/image95.png"/><Relationship Id="rId73" Type="http://schemas.openxmlformats.org/officeDocument/2006/relationships/image" Target="../media/image103.jpeg"/><Relationship Id="rId78" Type="http://schemas.openxmlformats.org/officeDocument/2006/relationships/image" Target="../media/image108.jpeg"/><Relationship Id="rId81" Type="http://schemas.openxmlformats.org/officeDocument/2006/relationships/image" Target="../media/image111.jpg"/><Relationship Id="rId86" Type="http://schemas.openxmlformats.org/officeDocument/2006/relationships/image" Target="../media/image116.jpeg"/><Relationship Id="rId94" Type="http://schemas.openxmlformats.org/officeDocument/2006/relationships/image" Target="../media/image124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9" Type="http://schemas.openxmlformats.org/officeDocument/2006/relationships/image" Target="../media/image71.png"/><Relationship Id="rId34" Type="http://schemas.openxmlformats.org/officeDocument/2006/relationships/image" Target="../media/image67.png"/><Relationship Id="rId50" Type="http://schemas.openxmlformats.org/officeDocument/2006/relationships/image" Target="../media/image81.png"/><Relationship Id="rId55" Type="http://schemas.openxmlformats.org/officeDocument/2006/relationships/image" Target="../media/image86.gif"/><Relationship Id="rId76" Type="http://schemas.openxmlformats.org/officeDocument/2006/relationships/image" Target="../media/image106.jpeg"/><Relationship Id="rId97" Type="http://schemas.openxmlformats.org/officeDocument/2006/relationships/image" Target="../media/image127.jpeg"/><Relationship Id="rId104" Type="http://schemas.openxmlformats.org/officeDocument/2006/relationships/image" Target="../media/image134.png"/><Relationship Id="rId7" Type="http://schemas.openxmlformats.org/officeDocument/2006/relationships/image" Target="../media/image42.png"/><Relationship Id="rId71" Type="http://schemas.openxmlformats.org/officeDocument/2006/relationships/image" Target="../media/image101.jpeg"/><Relationship Id="rId92" Type="http://schemas.openxmlformats.org/officeDocument/2006/relationships/image" Target="../media/image122.jpeg"/><Relationship Id="rId2" Type="http://schemas.openxmlformats.org/officeDocument/2006/relationships/image" Target="../media/image37.png"/><Relationship Id="rId29" Type="http://schemas.openxmlformats.org/officeDocument/2006/relationships/image" Target="../media/image62.png"/><Relationship Id="rId24" Type="http://schemas.openxmlformats.org/officeDocument/2006/relationships/image" Target="../media/image57.jpeg"/><Relationship Id="rId40" Type="http://schemas.openxmlformats.org/officeDocument/2006/relationships/hyperlink" Target="https://www.kosep.co.kr/kosep/us/us_man.do" TargetMode="External"/><Relationship Id="rId45" Type="http://schemas.openxmlformats.org/officeDocument/2006/relationships/image" Target="../media/image76.gif"/><Relationship Id="rId66" Type="http://schemas.openxmlformats.org/officeDocument/2006/relationships/image" Target="../media/image96.gif"/><Relationship Id="rId87" Type="http://schemas.openxmlformats.org/officeDocument/2006/relationships/image" Target="../media/image117.jpeg"/><Relationship Id="rId61" Type="http://schemas.openxmlformats.org/officeDocument/2006/relationships/image" Target="../media/image92.gif"/><Relationship Id="rId82" Type="http://schemas.openxmlformats.org/officeDocument/2006/relationships/image" Target="../media/image112.jpeg"/><Relationship Id="rId19" Type="http://schemas.openxmlformats.org/officeDocument/2006/relationships/image" Target="../media/image54.png"/><Relationship Id="rId14" Type="http://schemas.openxmlformats.org/officeDocument/2006/relationships/image" Target="../media/image49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56" Type="http://schemas.openxmlformats.org/officeDocument/2006/relationships/image" Target="../media/image87.gif"/><Relationship Id="rId77" Type="http://schemas.openxmlformats.org/officeDocument/2006/relationships/image" Target="../media/image107.gif"/><Relationship Id="rId100" Type="http://schemas.openxmlformats.org/officeDocument/2006/relationships/image" Target="../media/image130.png"/><Relationship Id="rId105" Type="http://schemas.openxmlformats.org/officeDocument/2006/relationships/image" Target="../media/image135.png"/><Relationship Id="rId8" Type="http://schemas.openxmlformats.org/officeDocument/2006/relationships/image" Target="../media/image43.png"/><Relationship Id="rId51" Type="http://schemas.openxmlformats.org/officeDocument/2006/relationships/image" Target="../media/image82.png"/><Relationship Id="rId72" Type="http://schemas.openxmlformats.org/officeDocument/2006/relationships/image" Target="../media/image102.jpeg"/><Relationship Id="rId93" Type="http://schemas.openxmlformats.org/officeDocument/2006/relationships/image" Target="../media/image123.jpeg"/><Relationship Id="rId98" Type="http://schemas.openxmlformats.org/officeDocument/2006/relationships/image" Target="../media/image128.png"/><Relationship Id="rId3" Type="http://schemas.openxmlformats.org/officeDocument/2006/relationships/image" Target="../media/image38.png"/><Relationship Id="rId25" Type="http://schemas.openxmlformats.org/officeDocument/2006/relationships/image" Target="../media/image58.jpeg"/><Relationship Id="rId46" Type="http://schemas.openxmlformats.org/officeDocument/2006/relationships/image" Target="../media/image77.png"/><Relationship Id="rId67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@olivetech.co.k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hyperlink" Target="mailto:sales@olivetech.co.kr" TargetMode="External"/><Relationship Id="rId4" Type="http://schemas.openxmlformats.org/officeDocument/2006/relationships/hyperlink" Target="mailto:tech@olivetech.co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"/>
          <a:stretch>
            <a:fillRect/>
          </a:stretch>
        </p:blipFill>
        <p:spPr bwMode="auto">
          <a:xfrm>
            <a:off x="0" y="2"/>
            <a:ext cx="9906000" cy="24288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29006" y="573601"/>
            <a:ext cx="3276997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401" b="1" dirty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www.olivetech.co.kr</a:t>
            </a:r>
          </a:p>
        </p:txBody>
      </p:sp>
      <p:sp>
        <p:nvSpPr>
          <p:cNvPr id="9222" name="Line 41"/>
          <p:cNvSpPr>
            <a:spLocks noChangeShapeType="1"/>
          </p:cNvSpPr>
          <p:nvPr/>
        </p:nvSpPr>
        <p:spPr bwMode="auto">
          <a:xfrm>
            <a:off x="0" y="6224087"/>
            <a:ext cx="99060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9" y="6379698"/>
            <a:ext cx="957486" cy="4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8" y="6404413"/>
            <a:ext cx="907848" cy="4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58" y="-27384"/>
            <a:ext cx="5274610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rPr>
              <a:t>SECURING YOUR</a:t>
            </a:r>
          </a:p>
          <a:p>
            <a:r>
              <a:rPr lang="en-US" altLang="ko-KR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rPr>
              <a:t>DATA STORAGE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16496" y="2132856"/>
            <a:ext cx="933278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400" b="1" kern="1600" spc="-201" dirty="0" smtClean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WORM </a:t>
            </a:r>
            <a:r>
              <a:rPr lang="ko-KR" altLang="en-US" sz="2400" b="1" kern="1600" spc="-201" dirty="0" smtClean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스토리지를 활용한</a:t>
            </a:r>
            <a:endParaRPr lang="en-US" altLang="ko-KR" sz="2400" b="1" kern="1600" spc="-201" dirty="0" smtClean="0">
              <a:solidFill>
                <a:srgbClr val="FF9900"/>
              </a:solidFill>
              <a:latin typeface="Rix고딕 M" panose="02020603020101020101" pitchFamily="18" charset="-127"/>
              <a:ea typeface="Rix고딕 M" panose="02020603020101020101" pitchFamily="18" charset="-127"/>
              <a:cs typeface="Aharoni" pitchFamily="2" charset="-79"/>
            </a:endParaRPr>
          </a:p>
          <a:p>
            <a:pPr algn="r">
              <a:defRPr/>
            </a:pPr>
            <a:r>
              <a:rPr lang="ko-KR" altLang="en-US" sz="3600" b="1" kern="1600" spc="-20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가상화폐거래소 거래 투명성 법적</a:t>
            </a:r>
            <a:r>
              <a:rPr lang="en-US" altLang="ko-KR" sz="3600" b="1" kern="1600" spc="-20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,</a:t>
            </a:r>
            <a:r>
              <a:rPr lang="ko-KR" altLang="en-US" sz="3600" b="1" kern="1600" spc="-20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대외적 증명</a:t>
            </a:r>
            <a:endParaRPr lang="en-US" altLang="ko-KR" sz="3600" b="1" kern="1600" spc="-201" dirty="0" smtClean="0">
              <a:solidFill>
                <a:schemeClr val="tx1">
                  <a:lumMod val="75000"/>
                  <a:lumOff val="25000"/>
                </a:schemeClr>
              </a:solidFill>
              <a:latin typeface="Rix고딕 M" panose="02020603020101020101" pitchFamily="18" charset="-127"/>
              <a:ea typeface="Rix고딕 M" panose="02020603020101020101" pitchFamily="18" charset="-127"/>
              <a:cs typeface="Aharoni" pitchFamily="2" charset="-79"/>
            </a:endParaRPr>
          </a:p>
          <a:p>
            <a:pPr algn="r">
              <a:defRPr/>
            </a:pPr>
            <a:r>
              <a:rPr lang="en-US" altLang="ko-KR" sz="2000" b="1" kern="1600" spc="-20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Rev 1.0    [2017-11-21]</a:t>
            </a:r>
            <a:endParaRPr lang="en-US" altLang="ko-KR" sz="2000" b="1" kern="1600" spc="-201" dirty="0">
              <a:solidFill>
                <a:schemeClr val="tx1">
                  <a:lumMod val="75000"/>
                  <a:lumOff val="25000"/>
                </a:schemeClr>
              </a:solidFill>
              <a:latin typeface="Rix고딕 M" panose="02020603020101020101" pitchFamily="18" charset="-127"/>
              <a:ea typeface="Rix고딕 M" panose="02020603020101020101" pitchFamily="18" charset="-127"/>
              <a:cs typeface="Aharoni" pitchFamily="2" charset="-79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68" y="3736945"/>
            <a:ext cx="4299261" cy="224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9" y="5595814"/>
            <a:ext cx="1674217" cy="4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5553410"/>
            <a:ext cx="1123617" cy="6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2720" y="6418699"/>
            <a:ext cx="1762031" cy="4114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8027" y="6311123"/>
            <a:ext cx="1987973" cy="50225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0246" y="5140291"/>
            <a:ext cx="1553413" cy="964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제목 2"/>
          <p:cNvSpPr txBox="1">
            <a:spLocks/>
          </p:cNvSpPr>
          <p:nvPr/>
        </p:nvSpPr>
        <p:spPr>
          <a:xfrm>
            <a:off x="1497012" y="142876"/>
            <a:ext cx="8280523" cy="58261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가상화폐거래소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거래투명성에 대한 지속적인 의혹 제기</a:t>
            </a:r>
            <a:endParaRPr kumimoji="0" lang="ko-KR" altLang="en-US" sz="2401" b="1" dirty="0"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94" name="AutoShape 6" descr="netgear nas에 대한 이미지 검색결과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4416" y="6597353"/>
            <a:ext cx="477167" cy="26064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10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80728"/>
            <a:ext cx="5071095" cy="4036301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1928664" y="4365104"/>
            <a:ext cx="3342903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784" y="819374"/>
            <a:ext cx="6552728" cy="3147537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09" y="3113389"/>
            <a:ext cx="4169134" cy="3051915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45" y="4901796"/>
            <a:ext cx="4498384" cy="1810791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8469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순서도: 자기 디스크 54"/>
          <p:cNvSpPr/>
          <p:nvPr/>
        </p:nvSpPr>
        <p:spPr>
          <a:xfrm>
            <a:off x="2685200" y="5846535"/>
            <a:ext cx="1584705" cy="462785"/>
          </a:xfrm>
          <a:prstGeom prst="flowChartMagneticDisk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순서도: 자기 디스크 52"/>
          <p:cNvSpPr/>
          <p:nvPr/>
        </p:nvSpPr>
        <p:spPr>
          <a:xfrm>
            <a:off x="2685200" y="5414487"/>
            <a:ext cx="1614897" cy="462785"/>
          </a:xfrm>
          <a:prstGeom prst="flowChartMagneticDisk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58" name="제목 2"/>
          <p:cNvSpPr>
            <a:spLocks noGrp="1"/>
          </p:cNvSpPr>
          <p:nvPr>
            <p:ph type="title" idx="4294967295"/>
          </p:nvPr>
        </p:nvSpPr>
        <p:spPr>
          <a:xfrm>
            <a:off x="1497012" y="142876"/>
            <a:ext cx="8064499" cy="582613"/>
          </a:xfrm>
        </p:spPr>
        <p:txBody>
          <a:bodyPr vert="horz" lIns="91441" tIns="45720" rIns="91441" bIns="45720" rtlCol="0" anchor="ctr">
            <a:normAutofit/>
          </a:bodyPr>
          <a:lstStyle/>
          <a:p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디지털 데이터 무단 삭제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변조 근본적 방지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- WORM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스토리지</a:t>
            </a:r>
            <a:endParaRPr lang="ko-KR" altLang="en-US" sz="2401" b="1" dirty="0"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2034490" y="3176591"/>
            <a:ext cx="2224961" cy="1431842"/>
            <a:chOff x="2506067" y="3357127"/>
            <a:chExt cx="2224961" cy="1431842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2506067" y="3357127"/>
              <a:ext cx="2224961" cy="143184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lIns="287982" tIns="36000" rIns="91435" bIns="45717" rtlCol="0" anchor="ctr">
              <a:flatTx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0" latinLnBrk="0" hangingPunct="0"/>
              <a:endParaRPr kumimoji="0" lang="ko-KR" altLang="en-US" sz="1200" dirty="0"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  <p:pic>
          <p:nvPicPr>
            <p:cNvPr id="64" name="Picture 2" descr="CD-R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504" y="3747346"/>
              <a:ext cx="761171" cy="680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DVD-R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28" y="4096497"/>
              <a:ext cx="722767" cy="64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0" descr="BD-R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875" y="3787702"/>
              <a:ext cx="936826" cy="43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170" y="4064344"/>
              <a:ext cx="761171" cy="67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52"/>
            <p:cNvSpPr txBox="1"/>
            <p:nvPr/>
          </p:nvSpPr>
          <p:spPr>
            <a:xfrm>
              <a:off x="2506067" y="3368859"/>
              <a:ext cx="2224961" cy="307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</a:rPr>
                <a:t>광</a:t>
              </a:r>
              <a:r>
                <a:rPr lang="en-US" altLang="ko-KR" sz="1400" b="1" dirty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</a:rPr>
                <a:t>-</a:t>
              </a:r>
              <a:r>
                <a:rPr lang="ko-KR" altLang="en-US" sz="1400" b="1" dirty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</a:rPr>
                <a:t>미디어 </a:t>
              </a:r>
              <a:r>
                <a:rPr lang="en-US" altLang="ko-KR" sz="1400" b="1" dirty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</a:rPr>
                <a:t>= </a:t>
              </a:r>
              <a:r>
                <a:rPr lang="ko-KR" altLang="en-US" sz="1400" b="1" dirty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</a:rPr>
                <a:t>안전</a:t>
              </a:r>
            </a:p>
          </p:txBody>
        </p:sp>
      </p:grpSp>
      <p:sp>
        <p:nvSpPr>
          <p:cNvPr id="76" name="TextBox 53"/>
          <p:cNvSpPr txBox="1"/>
          <p:nvPr/>
        </p:nvSpPr>
        <p:spPr>
          <a:xfrm>
            <a:off x="5349831" y="5013176"/>
            <a:ext cx="4288030" cy="1273110"/>
          </a:xfrm>
          <a:prstGeom prst="rect">
            <a:avLst/>
          </a:prstGeom>
          <a:noFill/>
          <a:ln w="25400">
            <a:solidFill>
              <a:srgbClr val="FF9900"/>
            </a:solidFill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spcCol="1270" anchor="ctr"/>
          <a:lstStyle>
            <a:defPPr>
              <a:defRPr lang="ko-KR"/>
            </a:defPPr>
            <a:lvl1pPr algn="ctr" defTabSz="1555745" fontAlgn="auto">
              <a:lnSpc>
                <a:spcPct val="90000"/>
              </a:lnSpc>
              <a:spcAft>
                <a:spcPct val="35000"/>
              </a:spcAft>
              <a:defRPr kumimoji="0" sz="3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1800" b="1" dirty="0" smtClean="0">
                <a:solidFill>
                  <a:srgbClr val="0070C0"/>
                </a:solidFill>
                <a:effectLst/>
                <a:latin typeface="Rix고딕 M" panose="02020603020101020101" pitchFamily="18" charset="-127"/>
                <a:ea typeface="Rix고딕 M" panose="02020603020101020101" pitchFamily="18" charset="-127"/>
              </a:rPr>
              <a:t>한번 기록하면 삭제</a:t>
            </a:r>
            <a:r>
              <a:rPr lang="en-US" altLang="ko-KR" sz="1800" b="1" dirty="0" smtClean="0">
                <a:solidFill>
                  <a:srgbClr val="0070C0"/>
                </a:solidFill>
                <a:effectLst/>
                <a:latin typeface="Rix고딕 M" panose="02020603020101020101" pitchFamily="18" charset="-127"/>
                <a:ea typeface="Rix고딕 M" panose="02020603020101020101" pitchFamily="18" charset="-127"/>
              </a:rPr>
              <a:t>,</a:t>
            </a:r>
            <a:r>
              <a:rPr lang="ko-KR" altLang="en-US" sz="1800" b="1" dirty="0" smtClean="0">
                <a:solidFill>
                  <a:srgbClr val="0070C0"/>
                </a:solidFill>
                <a:effectLst/>
                <a:latin typeface="Rix고딕 M" panose="02020603020101020101" pitchFamily="18" charset="-127"/>
                <a:ea typeface="Rix고딕 M" panose="02020603020101020101" pitchFamily="18" charset="-127"/>
              </a:rPr>
              <a:t>변조가 불가능한</a:t>
            </a:r>
            <a:endParaRPr lang="en-US" altLang="ko-KR" sz="1800" b="1" dirty="0" smtClean="0">
              <a:solidFill>
                <a:srgbClr val="0070C0"/>
              </a:solidFill>
              <a:effectLst/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effectLst/>
                <a:latin typeface="Rix고딕 B" panose="02020603020101020101" pitchFamily="18" charset="-127"/>
                <a:ea typeface="Rix고딕 B" panose="02020603020101020101" pitchFamily="18" charset="-127"/>
              </a:rPr>
              <a:t>하드디스크 기반</a:t>
            </a:r>
            <a:r>
              <a:rPr lang="en-US" altLang="ko-KR" sz="2400" dirty="0" smtClean="0">
                <a:solidFill>
                  <a:srgbClr val="FF9900"/>
                </a:solidFill>
                <a:effectLst/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FF9900"/>
                </a:solidFill>
                <a:effectLst/>
                <a:latin typeface="Rix고딕 B" panose="02020603020101020101" pitchFamily="18" charset="-127"/>
                <a:ea typeface="Rix고딕 B" panose="02020603020101020101" pitchFamily="18" charset="-127"/>
              </a:rPr>
              <a:t>대용량</a:t>
            </a:r>
            <a:endParaRPr lang="en-US" altLang="ko-KR" sz="2400" dirty="0" smtClean="0">
              <a:solidFill>
                <a:srgbClr val="FF9900"/>
              </a:solidFill>
              <a:effectLst/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effectLst/>
                <a:latin typeface="Rix고딕 B" panose="02020603020101020101" pitchFamily="18" charset="-127"/>
                <a:ea typeface="Rix고딕 B" panose="02020603020101020101" pitchFamily="18" charset="-127"/>
              </a:rPr>
              <a:t>특수 스토리지 필요성 증대</a:t>
            </a:r>
            <a:endParaRPr lang="en-US" altLang="ko-KR" sz="2400" dirty="0">
              <a:solidFill>
                <a:srgbClr val="FF9900"/>
              </a:solidFill>
              <a:effectLst/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80" name="TextBox 57"/>
          <p:cNvSpPr txBox="1"/>
          <p:nvPr/>
        </p:nvSpPr>
        <p:spPr>
          <a:xfrm>
            <a:off x="5349831" y="3169398"/>
            <a:ext cx="4288029" cy="143903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solidFill>
                  <a:srgbClr val="0070C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한번 기록하면 삭제</a:t>
            </a:r>
            <a:r>
              <a:rPr lang="en-US" altLang="ko-KR" sz="2000" b="1" dirty="0" smtClean="0">
                <a:solidFill>
                  <a:srgbClr val="0070C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,</a:t>
            </a:r>
            <a:r>
              <a:rPr lang="ko-KR" altLang="en-US" sz="2000" b="1" dirty="0" smtClean="0">
                <a:solidFill>
                  <a:srgbClr val="0070C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변조 불가</a:t>
            </a:r>
            <a:endParaRPr lang="en-US" altLang="ko-KR" sz="2000" b="1" dirty="0" smtClean="0">
              <a:solidFill>
                <a:srgbClr val="0070C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0070C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최적의 보안스토리지</a:t>
            </a:r>
            <a:endParaRPr lang="ko-KR" altLang="en-US" sz="2000" b="1" dirty="0">
              <a:solidFill>
                <a:srgbClr val="0070C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BUT, </a:t>
            </a:r>
            <a:r>
              <a:rPr lang="ko-KR" altLang="en-US" sz="20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고성능 </a:t>
            </a:r>
            <a:r>
              <a:rPr lang="ko-KR" altLang="en-US" sz="2000" dirty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및 대용량 데이터 </a:t>
            </a:r>
            <a:endParaRPr lang="en-US" altLang="ko-KR" sz="2000" dirty="0" smtClean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처리에 부적합</a:t>
            </a:r>
            <a:endParaRPr lang="ko-KR" altLang="en-US" sz="2000" dirty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83" name="줄무늬가 있는 오른쪽 화살표 82"/>
          <p:cNvSpPr/>
          <p:nvPr/>
        </p:nvSpPr>
        <p:spPr bwMode="auto">
          <a:xfrm>
            <a:off x="4523693" y="3236706"/>
            <a:ext cx="561897" cy="139947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</p:spPr>
        <p:txBody>
          <a:bodyPr wrap="none" lIns="287982" tIns="36000" rIns="91435" bIns="45717" rtlCol="0" anchor="ctr">
            <a:flatTx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latinLnBrk="0" hangingPunct="0"/>
            <a:endParaRPr kumimoji="0" lang="ko-KR" altLang="en-US" sz="14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276993" y="915507"/>
            <a:ext cx="1574753" cy="881629"/>
            <a:chOff x="262164" y="4222809"/>
            <a:chExt cx="1574753" cy="881629"/>
          </a:xfrm>
        </p:grpSpPr>
        <p:sp>
          <p:nvSpPr>
            <p:cNvPr id="103" name="직사각형 57"/>
            <p:cNvSpPr/>
            <p:nvPr/>
          </p:nvSpPr>
          <p:spPr bwMode="auto">
            <a:xfrm>
              <a:off x="262164" y="4222809"/>
              <a:ext cx="1574753" cy="881629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 scaled="0"/>
            </a:gradFill>
            <a:ln w="10160">
              <a:noFill/>
            </a:ln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8920" tIns="248920" rIns="248920" bIns="3093720" spcCol="1270" anchor="ctr"/>
            <a:lstStyle/>
            <a:p>
              <a:pPr algn="ctr" defTabSz="155574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  <a:cs typeface="Arial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5550" y="4278004"/>
              <a:ext cx="1490226" cy="752680"/>
            </a:xfrm>
            <a:prstGeom prst="rect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>
              <a:defPPr>
                <a:defRPr lang="ko-KR"/>
              </a:defPPr>
              <a:lvl1pPr algn="ctr">
                <a:defRPr sz="1200" b="1">
                  <a:latin typeface="+mj-ea"/>
                  <a:ea typeface="+mj-ea"/>
                  <a:cs typeface="Arial" pitchFamily="34" charset="0"/>
                </a:defRPr>
              </a:lvl1pPr>
            </a:lstStyle>
            <a:p>
              <a:r>
                <a:rPr lang="ko-KR" altLang="en-US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일반</a:t>
              </a:r>
              <a:endParaRPr lang="en-US" altLang="ko-KR" sz="2000" i="1" dirty="0">
                <a:solidFill>
                  <a:schemeClr val="lt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  <a:p>
              <a:r>
                <a:rPr lang="ko-KR" altLang="en-US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스토리지</a:t>
              </a:r>
              <a:endParaRPr lang="en-US" altLang="ko-KR" sz="2000" i="1" dirty="0">
                <a:solidFill>
                  <a:schemeClr val="lt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274639" y="3172493"/>
            <a:ext cx="1574753" cy="881629"/>
            <a:chOff x="276303" y="2549944"/>
            <a:chExt cx="1574753" cy="881629"/>
          </a:xfrm>
        </p:grpSpPr>
        <p:sp>
          <p:nvSpPr>
            <p:cNvPr id="106" name="직사각형 57"/>
            <p:cNvSpPr/>
            <p:nvPr/>
          </p:nvSpPr>
          <p:spPr bwMode="auto">
            <a:xfrm>
              <a:off x="276303" y="2549944"/>
              <a:ext cx="1574753" cy="88162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0160">
              <a:noFill/>
            </a:ln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8920" tIns="248920" rIns="248920" bIns="3093720" spcCol="1270" anchor="ctr"/>
            <a:lstStyle/>
            <a:p>
              <a:pPr algn="ctr" defTabSz="1555745" fontAlgn="auto">
                <a:lnSpc>
                  <a:spcPct val="90000"/>
                </a:lnSpc>
                <a:spcAft>
                  <a:spcPct val="35000"/>
                </a:spcAft>
              </a:pPr>
              <a:endParaRPr kumimoji="0"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19688" y="2605139"/>
              <a:ext cx="1490227" cy="752680"/>
            </a:xfrm>
            <a:prstGeom prst="rect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>
              <a:defPPr>
                <a:defRPr lang="ko-KR"/>
              </a:defPPr>
              <a:lvl1pPr algn="ctr">
                <a:defRPr sz="1200" b="1">
                  <a:latin typeface="+mj-ea"/>
                  <a:ea typeface="+mj-ea"/>
                  <a:cs typeface="Arial" pitchFamily="34" charset="0"/>
                </a:defRPr>
              </a:lvl1pPr>
            </a:lstStyle>
            <a:p>
              <a:r>
                <a:rPr lang="ko-KR" altLang="en-US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광</a:t>
              </a:r>
              <a:r>
                <a:rPr lang="en-US" altLang="ko-KR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-</a:t>
              </a:r>
              <a:r>
                <a:rPr lang="ko-KR" altLang="en-US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디스크</a:t>
              </a:r>
              <a:endParaRPr lang="en-US" altLang="ko-KR" sz="2000" i="1" dirty="0">
                <a:solidFill>
                  <a:schemeClr val="lt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276993" y="5029621"/>
            <a:ext cx="1574753" cy="881629"/>
            <a:chOff x="273050" y="904757"/>
            <a:chExt cx="1574753" cy="881629"/>
          </a:xfrm>
          <a:solidFill>
            <a:srgbClr val="FF9900"/>
          </a:solidFill>
        </p:grpSpPr>
        <p:sp>
          <p:nvSpPr>
            <p:cNvPr id="109" name="직사각형 57"/>
            <p:cNvSpPr/>
            <p:nvPr/>
          </p:nvSpPr>
          <p:spPr bwMode="auto">
            <a:xfrm>
              <a:off x="273050" y="904757"/>
              <a:ext cx="1574753" cy="881629"/>
            </a:xfrm>
            <a:prstGeom prst="rect">
              <a:avLst/>
            </a:prstGeom>
            <a:grpFill/>
            <a:ln w="10160">
              <a:noFill/>
            </a:ln>
            <a:effectLst>
              <a:outerShdw dist="508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8920" tIns="248920" rIns="248920" bIns="3093720" spcCol="1270" anchor="ctr"/>
            <a:lstStyle/>
            <a:p>
              <a:pPr algn="ctr" defTabSz="1555745" fontAlgn="auto">
                <a:lnSpc>
                  <a:spcPct val="90000"/>
                </a:lnSpc>
                <a:spcAft>
                  <a:spcPct val="35000"/>
                </a:spcAft>
              </a:pPr>
              <a:endParaRPr kumimoji="0"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6435" y="959952"/>
              <a:ext cx="1490227" cy="752680"/>
            </a:xfrm>
            <a:prstGeom prst="rect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>
              <a:defPPr>
                <a:defRPr lang="ko-KR"/>
              </a:defPPr>
              <a:lvl1pPr algn="ctr">
                <a:defRPr sz="1200" b="1">
                  <a:latin typeface="+mj-ea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WORM</a:t>
              </a:r>
            </a:p>
            <a:p>
              <a:r>
                <a:rPr lang="ko-KR" altLang="en-US" sz="2000" i="1" dirty="0" smtClean="0">
                  <a:solidFill>
                    <a:schemeClr val="lt1">
                      <a:alpha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고딕 M" panose="02020603020101020101" pitchFamily="18" charset="-127"/>
                  <a:ea typeface="Rix고딕 M" panose="02020603020101020101" pitchFamily="18" charset="-127"/>
                </a:rPr>
                <a:t>스토리지</a:t>
              </a:r>
              <a:endParaRPr lang="en-US" altLang="ko-KR" sz="2000" i="1" dirty="0">
                <a:solidFill>
                  <a:schemeClr val="lt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endParaRPr>
            </a:p>
          </p:txBody>
        </p:sp>
      </p:grpSp>
      <p:sp>
        <p:nvSpPr>
          <p:cNvPr id="116" name="아래쪽 화살표 115"/>
          <p:cNvSpPr/>
          <p:nvPr/>
        </p:nvSpPr>
        <p:spPr bwMode="auto">
          <a:xfrm rot="16200000">
            <a:off x="5505597" y="753496"/>
            <a:ext cx="1909115" cy="2220647"/>
          </a:xfrm>
          <a:prstGeom prst="downArrow">
            <a:avLst>
              <a:gd name="adj1" fmla="val 82758"/>
              <a:gd name="adj2" fmla="val 18076"/>
            </a:avLst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 scaled="0"/>
          </a:gra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flatTx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/>
            <a:endParaRPr kumimoji="0" lang="ko-KR" altLang="en-US" sz="1600" dirty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6590086" y="1266364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/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rPr>
              <a:t>삭제</a:t>
            </a:r>
          </a:p>
        </p:txBody>
      </p:sp>
      <p:sp>
        <p:nvSpPr>
          <p:cNvPr id="118" name="직사각형 117"/>
          <p:cNvSpPr/>
          <p:nvPr/>
        </p:nvSpPr>
        <p:spPr>
          <a:xfrm>
            <a:off x="6492850" y="1736042"/>
            <a:ext cx="86273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/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rPr>
              <a:t>위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M" panose="02020603020101020101" pitchFamily="18" charset="-127"/>
                <a:ea typeface="Rix고딕 M" panose="02020603020101020101" pitchFamily="18" charset="-127"/>
              </a:rPr>
              <a:t>변조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pic>
        <p:nvPicPr>
          <p:cNvPr id="119" name="그림 118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7" y="1668065"/>
            <a:ext cx="405029" cy="405029"/>
          </a:xfrm>
          <a:prstGeom prst="rect">
            <a:avLst/>
          </a:prstGeom>
        </p:spPr>
      </p:pic>
      <p:pic>
        <p:nvPicPr>
          <p:cNvPr id="120" name="그림 1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04" y="1203785"/>
            <a:ext cx="405029" cy="405029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01" y="1660126"/>
            <a:ext cx="405029" cy="405029"/>
          </a:xfrm>
          <a:prstGeom prst="rect">
            <a:avLst/>
          </a:prstGeom>
        </p:spPr>
      </p:pic>
      <p:sp>
        <p:nvSpPr>
          <p:cNvPr id="122" name="TextBox 38"/>
          <p:cNvSpPr txBox="1"/>
          <p:nvPr/>
        </p:nvSpPr>
        <p:spPr>
          <a:xfrm>
            <a:off x="5460999" y="2294582"/>
            <a:ext cx="178934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u="sng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막을</a:t>
            </a:r>
            <a:r>
              <a:rPr lang="en-US" altLang="ko-KR" sz="1400" b="1" u="sng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 </a:t>
            </a:r>
            <a:r>
              <a:rPr lang="ko-KR" altLang="en-US" sz="1400" b="1" u="sng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방법이</a:t>
            </a:r>
            <a:r>
              <a:rPr lang="en-US" altLang="ko-KR" sz="1400" b="1" u="sng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 </a:t>
            </a:r>
            <a:r>
              <a:rPr lang="ko-KR" altLang="en-US" sz="1400" b="1" u="sng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없다 </a:t>
            </a:r>
            <a:r>
              <a:rPr lang="en-US" altLang="ko-KR" sz="1400" b="1" u="sng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!!!</a:t>
            </a:r>
          </a:p>
        </p:txBody>
      </p:sp>
      <p:pic>
        <p:nvPicPr>
          <p:cNvPr id="123" name="그림 122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01" y="1206446"/>
            <a:ext cx="405029" cy="40502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17802" y="929323"/>
            <a:ext cx="3179779" cy="1804274"/>
            <a:chOff x="6436348" y="1131982"/>
            <a:chExt cx="3179779" cy="1804274"/>
          </a:xfrm>
        </p:grpSpPr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300" y="1498836"/>
              <a:ext cx="834397" cy="625798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598" y="1493498"/>
              <a:ext cx="964219" cy="61388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3" name="그림 1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1004" y="1981700"/>
              <a:ext cx="1025504" cy="683118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598" y="2149453"/>
              <a:ext cx="964219" cy="69303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4" name="직사각형 123"/>
            <p:cNvSpPr/>
            <p:nvPr/>
          </p:nvSpPr>
          <p:spPr>
            <a:xfrm>
              <a:off x="6436349" y="1145204"/>
              <a:ext cx="3179778" cy="179105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1" b="1" dirty="0">
                <a:solidFill>
                  <a:srgbClr val="FF00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6436348" y="1131982"/>
              <a:ext cx="3179779" cy="280794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  <a:cs typeface="Arial" panose="020B0604020202020204" pitchFamily="34" charset="0"/>
                </a:rPr>
                <a:t>의도적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  <a:cs typeface="Arial" panose="020B0604020202020204" pitchFamily="34" charset="0"/>
                </a:rPr>
                <a:t>불법적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Rix고딕 M" panose="02020603020101020101" pitchFamily="18" charset="-127"/>
                  <a:ea typeface="Rix고딕 M" panose="02020603020101020101" pitchFamily="18" charset="-127"/>
                  <a:cs typeface="Arial" panose="020B0604020202020204" pitchFamily="34" charset="0"/>
                </a:rPr>
                <a:t>우발적</a:t>
              </a:r>
              <a:endParaRPr lang="ko-KR" altLang="en-US" sz="1600" b="1" dirty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213" y="2214715"/>
              <a:ext cx="756476" cy="567357"/>
            </a:xfrm>
            <a:prstGeom prst="rect">
              <a:avLst/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" t="19435" r="8663" b="23702"/>
            <a:stretch/>
          </p:blipFill>
          <p:spPr>
            <a:xfrm>
              <a:off x="8503257" y="1539122"/>
              <a:ext cx="1013251" cy="337750"/>
            </a:xfrm>
            <a:prstGeom prst="rect">
              <a:avLst/>
            </a:prstGeom>
          </p:spPr>
        </p:pic>
      </p:grpSp>
      <p:pic>
        <p:nvPicPr>
          <p:cNvPr id="130" name="그림 129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35" y="5004612"/>
            <a:ext cx="525317" cy="525317"/>
          </a:xfrm>
          <a:prstGeom prst="rect">
            <a:avLst/>
          </a:prstGeom>
        </p:spPr>
      </p:pic>
      <p:sp>
        <p:nvSpPr>
          <p:cNvPr id="131" name="줄무늬가 있는 오른쪽 화살표 130"/>
          <p:cNvSpPr/>
          <p:nvPr/>
        </p:nvSpPr>
        <p:spPr bwMode="auto">
          <a:xfrm>
            <a:off x="4514767" y="4981856"/>
            <a:ext cx="561897" cy="1399472"/>
          </a:xfrm>
          <a:prstGeom prst="stripedRightArrow">
            <a:avLst/>
          </a:prstGeom>
          <a:solidFill>
            <a:srgbClr val="FF9900"/>
          </a:solidFill>
          <a:ln w="10160">
            <a:noFill/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spcCol="1270" anchor="ctr"/>
          <a:lstStyle/>
          <a:p>
            <a:pPr algn="ctr" defTabSz="1555745" fontAlgn="auto">
              <a:lnSpc>
                <a:spcPct val="90000"/>
              </a:lnSpc>
              <a:spcAft>
                <a:spcPct val="35000"/>
              </a:spcAft>
            </a:pPr>
            <a:endParaRPr kumimoji="0" lang="ko-KR" altLang="en-US" sz="1400" dirty="0">
              <a:solidFill>
                <a:schemeClr val="bg1"/>
              </a:solidFill>
              <a:latin typeface="Rix고딕 M" panose="02020603020101020101" pitchFamily="18" charset="-127"/>
              <a:ea typeface="Rix고딕 M" panose="02020603020101020101" pitchFamily="18" charset="-127"/>
              <a:cs typeface="Arial" pitchFamily="34" charset="0"/>
            </a:endParaRPr>
          </a:p>
        </p:txBody>
      </p:sp>
      <p:pic>
        <p:nvPicPr>
          <p:cNvPr id="115" name="그림 114"/>
          <p:cNvPicPr>
            <a:picLocks noChangeAspect="1"/>
          </p:cNvPicPr>
          <p:nvPr/>
        </p:nvPicPr>
        <p:blipFill rotWithShape="1">
          <a:blip r:embed="rId18" cstate="print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3966" y="942545"/>
            <a:ext cx="1943895" cy="1846113"/>
          </a:xfrm>
          <a:prstGeom prst="rect">
            <a:avLst/>
          </a:prstGeom>
        </p:spPr>
      </p:pic>
      <p:sp>
        <p:nvSpPr>
          <p:cNvPr id="50" name="줄무늬가 있는 오른쪽 화살표 49"/>
          <p:cNvSpPr/>
          <p:nvPr/>
        </p:nvSpPr>
        <p:spPr bwMode="auto">
          <a:xfrm rot="5400000">
            <a:off x="630617" y="2166611"/>
            <a:ext cx="854910" cy="389184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</p:spPr>
        <p:txBody>
          <a:bodyPr wrap="none" lIns="287982" tIns="36000" rIns="91435" bIns="45717" rtlCol="0" anchor="ctr">
            <a:flatTx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latinLnBrk="0" hangingPunct="0"/>
            <a:endParaRPr kumimoji="0" lang="ko-KR" altLang="en-US" sz="14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51" name="줄무늬가 있는 오른쪽 화살표 50"/>
          <p:cNvSpPr/>
          <p:nvPr/>
        </p:nvSpPr>
        <p:spPr bwMode="auto">
          <a:xfrm rot="5400000">
            <a:off x="658599" y="4348570"/>
            <a:ext cx="798945" cy="389184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</p:spPr>
        <p:txBody>
          <a:bodyPr wrap="none" lIns="287982" tIns="36000" rIns="91435" bIns="45717" rtlCol="0" anchor="ctr">
            <a:flatTx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latinLnBrk="0" hangingPunct="0"/>
            <a:endParaRPr kumimoji="0" lang="ko-KR" altLang="en-US" sz="14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4" name="폭발 2 3"/>
          <p:cNvSpPr/>
          <p:nvPr/>
        </p:nvSpPr>
        <p:spPr>
          <a:xfrm>
            <a:off x="7570478" y="1077051"/>
            <a:ext cx="2279065" cy="1529867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데이터 </a:t>
            </a:r>
            <a:endParaRPr lang="en-US" altLang="ko-KR" sz="1600" dirty="0" smtClean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삭제</a:t>
            </a:r>
            <a:endParaRPr lang="en-US" altLang="ko-KR" sz="1600" dirty="0" smtClean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훼손</a:t>
            </a:r>
            <a:r>
              <a:rPr lang="en-US" altLang="ko-KR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변조</a:t>
            </a:r>
            <a:endParaRPr lang="ko-KR" altLang="en-US" sz="1600" dirty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309736" y="6251819"/>
            <a:ext cx="4328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kern="1600" spc="-201" dirty="0" smtClean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W</a:t>
            </a:r>
            <a:r>
              <a:rPr lang="en-US" altLang="ko-KR" sz="2400" b="1" kern="1600" spc="-2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RITE-</a:t>
            </a:r>
            <a:r>
              <a:rPr lang="en-US" altLang="ko-KR" sz="2400" b="1" kern="1600" spc="-201" dirty="0" smtClean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O</a:t>
            </a:r>
            <a:r>
              <a:rPr lang="en-US" altLang="ko-KR" sz="2400" b="1" kern="1600" spc="-2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NCE </a:t>
            </a:r>
            <a:r>
              <a:rPr lang="en-US" altLang="ko-KR" sz="2400" b="1" kern="1600" spc="-201" dirty="0" smtClean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R</a:t>
            </a:r>
            <a:r>
              <a:rPr lang="en-US" altLang="ko-KR" sz="2400" b="1" kern="1600" spc="-2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EAD-</a:t>
            </a:r>
            <a:r>
              <a:rPr lang="en-US" altLang="ko-KR" sz="2400" b="1" kern="1600" spc="-201" dirty="0" smtClean="0">
                <a:solidFill>
                  <a:srgbClr val="FF9900"/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M</a:t>
            </a:r>
            <a:r>
              <a:rPr lang="en-US" altLang="ko-KR" sz="2400" b="1" kern="1600" spc="-2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ix고딕 M" panose="02020603020101020101" pitchFamily="18" charset="-127"/>
                <a:ea typeface="Rix고딕 M" panose="02020603020101020101" pitchFamily="18" charset="-127"/>
                <a:cs typeface="Aharoni" pitchFamily="2" charset="-79"/>
              </a:rPr>
              <a:t>ANY</a:t>
            </a:r>
            <a:endParaRPr lang="en-US" altLang="ko-KR" sz="2400" b="1" kern="1600" spc="-201" dirty="0">
              <a:solidFill>
                <a:schemeClr val="tx1">
                  <a:lumMod val="50000"/>
                  <a:lumOff val="50000"/>
                </a:schemeClr>
              </a:solidFill>
              <a:latin typeface="Rix고딕 M" panose="02020603020101020101" pitchFamily="18" charset="-127"/>
              <a:ea typeface="Rix고딕 M" panose="02020603020101020101" pitchFamily="18" charset="-127"/>
              <a:cs typeface="Aharoni" pitchFamily="2" charset="-79"/>
            </a:endParaRPr>
          </a:p>
        </p:txBody>
      </p:sp>
      <p:sp>
        <p:nvSpPr>
          <p:cNvPr id="5" name="순서도: 자기 디스크 4"/>
          <p:cNvSpPr/>
          <p:nvPr/>
        </p:nvSpPr>
        <p:spPr>
          <a:xfrm>
            <a:off x="2703488" y="4996141"/>
            <a:ext cx="1596609" cy="462785"/>
          </a:xfrm>
          <a:prstGeom prst="flowChartMagneticDisk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06918" y="513764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대용량</a:t>
            </a:r>
            <a:r>
              <a:rPr lang="en-US" altLang="ko-KR" sz="1400" b="1" dirty="0" smtClean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,</a:t>
            </a:r>
            <a:r>
              <a:rPr lang="ko-KR" altLang="en-US" sz="1400" b="1" dirty="0" smtClean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고성능</a:t>
            </a:r>
            <a:endParaRPr lang="en-US" altLang="ko-KR" sz="1400" b="1" dirty="0" smtClean="0">
              <a:solidFill>
                <a:schemeClr val="bg1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5391" y="5553808"/>
            <a:ext cx="1661545" cy="30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하드디스크 기반</a:t>
            </a:r>
            <a:endParaRPr lang="en-US" altLang="ko-KR" sz="1400" b="1" dirty="0" smtClean="0">
              <a:solidFill>
                <a:schemeClr val="bg1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85200" y="6001543"/>
            <a:ext cx="1584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특수 보안 스토리지</a:t>
            </a:r>
            <a:endParaRPr lang="en-US" altLang="ko-KR" sz="1400" b="1" dirty="0" smtClean="0">
              <a:solidFill>
                <a:schemeClr val="bg1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4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제목 2"/>
          <p:cNvSpPr txBox="1">
            <a:spLocks/>
          </p:cNvSpPr>
          <p:nvPr/>
        </p:nvSpPr>
        <p:spPr>
          <a:xfrm>
            <a:off x="1497012" y="142876"/>
            <a:ext cx="8280523" cy="58261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운영 투명성에 대한 대외적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법적 증명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– WORM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스토리지</a:t>
            </a:r>
            <a:endParaRPr kumimoji="0" lang="ko-KR" altLang="en-US" sz="2401" b="1" dirty="0"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94" name="AutoShape 6" descr="netgear nas에 대한 이미지 검색결과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4416" y="6597353"/>
            <a:ext cx="477167" cy="26064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10</a:t>
            </a:r>
            <a:endParaRPr lang="en-US" altLang="ko-KR" dirty="0"/>
          </a:p>
        </p:txBody>
      </p:sp>
      <p:sp>
        <p:nvSpPr>
          <p:cNvPr id="2" name="TextBox 1"/>
          <p:cNvSpPr txBox="1"/>
          <p:nvPr/>
        </p:nvSpPr>
        <p:spPr>
          <a:xfrm>
            <a:off x="1208585" y="836712"/>
            <a:ext cx="8496943" cy="2769989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금융시스템을 포함한 현대의 대부분의 업무는 전산화 되어 있으며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각종 장비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소프트웨어 및 솔루션은  운영 과정에서 다양한 형태의 로그를 발생 시킴</a:t>
            </a:r>
            <a:endParaRPr lang="en-US" altLang="ko-KR" sz="14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로그는 이해 당사자간에 법적인 이슈가 발생하거나 감사를 하는 과정에서 모든 과거의 운영 이력을 투명하게 증명할 수 있는 유일한 증거 자료임</a:t>
            </a:r>
            <a:endParaRPr lang="en-US" altLang="ko-KR" sz="14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5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일반적으로 로그는 텍스트 형식으로 발생하며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수집되어 파일에 지속적으로 축적되지만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디지털 데이터의 특성상 권한을 가진 내부자가 불리한 내용을 수정하거나 삭제하는 것을 막을 방법이 없음</a:t>
            </a:r>
            <a:endParaRPr lang="en-US" altLang="ko-KR" sz="14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따라서 로그의 원본에 대해 무단삭제 및 위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.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변조를 방지할 수 있는 객관적인 기술적 조치를 취하지 않으면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법적 분쟁 및 감사 과정에서 투명성을 입증하는 증거로 사용되기가 어려우며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상대가 끊임 없이 조작 시비를 할 수 있음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시스템을 투명하게 운영하고 있고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대외적으로 자신이 있다면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어떤 상황에서도 그 동안의 운영 이력에 대한 조작이 없었다는 것을 증명하는 가장 중요한 방법이 로그 원본을 누가 봐도 무단 삭제 및 조작을 하지 않았다고 인정할 수 있는 방법으로 보관 하는 것이 중요</a:t>
            </a:r>
            <a:endParaRPr lang="ko-KR" altLang="en-US" sz="14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5140" y="4051002"/>
            <a:ext cx="8510387" cy="2569934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기록한 데이터를  관리자를 포함한 어떠한 권한으로도 수정하거나 덮어쓸 수 없고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무단 삭제할 수 없는 저장장치에 보관하는 것이 가장 확실하고 기본적인 해결 방법임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.(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공공기록물관리법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미국의 증권거래위원회 규정 등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과거에는 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CD-R, DVD-R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같은 광디스크 사용 권장 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(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물리적으로 위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.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변조 및 무단 삭제 방지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현대에는 하드디스크기반의 대용량 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WORM(Write-Once Read-Many)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스토리지 사용 권장 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(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대용량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고성능</a:t>
            </a:r>
            <a:r>
              <a:rPr lang="en-US" altLang="ko-KR" sz="14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)</a:t>
            </a:r>
          </a:p>
          <a:p>
            <a:endParaRPr lang="en-US" altLang="ko-KR" sz="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endParaRPr lang="en-US" altLang="ko-KR" sz="5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WORM </a:t>
            </a:r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스토리지에 보관하면 이해가 상충하는 상대방 혹은 법 집행 기관에게 자체 전문가를 통해 삭제 및 변조 가 가능한지 직접 검증을 해 보라고 확실하게 이야기 할 수 있으므로 내부 조작 가능성을 부인하는 가장 좋은 방법</a:t>
            </a:r>
            <a:endParaRPr lang="en-US" altLang="ko-KR" sz="1600" dirty="0" smtClean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500" dirty="0" smtClean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PR</a:t>
            </a:r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</a:rPr>
              <a:t>을 통해 거래 투명성 보장을 위한 인프라 구축 사실을 대외적으로 홍보함으로써 공신력 증대 효과 </a:t>
            </a:r>
            <a:r>
              <a:rPr lang="en-US" altLang="ko-KR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dirty="0" smtClean="0">
                <a:solidFill>
                  <a:srgbClr val="C00000"/>
                </a:solidFill>
                <a:latin typeface="Rix고딕 M" panose="02020603020101020101" pitchFamily="18" charset="-127"/>
                <a:ea typeface="Rix고딕 M" panose="02020603020101020101" pitchFamily="18" charset="-127"/>
                <a:sym typeface="Wingdings" panose="05000000000000000000" pitchFamily="2" charset="2"/>
              </a:rPr>
              <a:t>적은 비용으로 홍보 효과 극대화 가능</a:t>
            </a:r>
            <a:endParaRPr lang="ko-KR" altLang="en-US" sz="1600" dirty="0">
              <a:solidFill>
                <a:srgbClr val="C00000"/>
              </a:solidFill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5011565" y="3677046"/>
            <a:ext cx="1080120" cy="301948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980"/>
            <a:ext cx="1195141" cy="10327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8369"/>
            <a:ext cx="1152835" cy="8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제목 2"/>
          <p:cNvSpPr txBox="1">
            <a:spLocks/>
          </p:cNvSpPr>
          <p:nvPr/>
        </p:nvSpPr>
        <p:spPr>
          <a:xfrm>
            <a:off x="1497012" y="142876"/>
            <a:ext cx="8280523" cy="58261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카카오뱅크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모든 거래 기록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WORM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스토리지 보관</a:t>
            </a:r>
            <a:endParaRPr kumimoji="0" lang="ko-KR" altLang="en-US" sz="2401" b="1" dirty="0"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94" name="AutoShape 6" descr="netgear nas에 대한 이미지 검색결과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4416" y="6597353"/>
            <a:ext cx="477167" cy="26064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10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4" y="908720"/>
            <a:ext cx="5461708" cy="5717282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20" y="1224184"/>
            <a:ext cx="5544615" cy="3264362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0490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제목 2"/>
          <p:cNvSpPr txBox="1">
            <a:spLocks/>
          </p:cNvSpPr>
          <p:nvPr/>
        </p:nvSpPr>
        <p:spPr>
          <a:xfrm>
            <a:off x="1497012" y="142876"/>
            <a:ext cx="8280523" cy="58261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중앙선거관리위원회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전산운영로그 </a:t>
            </a:r>
            <a:r>
              <a:rPr lang="en-US" altLang="ko-KR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WORM </a:t>
            </a:r>
            <a:r>
              <a:rPr lang="ko-KR" altLang="en-US" sz="2401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스토리지 저장</a:t>
            </a:r>
            <a:endParaRPr kumimoji="0" lang="ko-KR" altLang="en-US" sz="2401" b="1" dirty="0"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94" name="AutoShape 6" descr="netgear nas에 대한 이미지 검색결과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4416" y="6597353"/>
            <a:ext cx="477167" cy="26064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10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80728"/>
            <a:ext cx="6965032" cy="3583296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176" y="2348880"/>
            <a:ext cx="4699367" cy="3920466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1280592" y="1537942"/>
            <a:ext cx="3168352" cy="2348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30476" y="2834397"/>
            <a:ext cx="1547692" cy="1808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06838" y="4281786"/>
            <a:ext cx="1089978" cy="2822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5085184"/>
            <a:ext cx="4732784" cy="1200329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err="1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야당측에서</a:t>
            </a:r>
            <a:r>
              <a:rPr lang="ko-KR" altLang="en-US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 제기 하는 여권의 의도적 조작</a:t>
            </a:r>
            <a:r>
              <a:rPr lang="en-US" altLang="ko-KR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, DDOS </a:t>
            </a:r>
            <a:r>
              <a:rPr lang="ko-KR" altLang="en-US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공격 자작극 등에 대한 의혹에 대처하기 위해 </a:t>
            </a:r>
            <a:r>
              <a:rPr lang="ko-KR" altLang="en-US" dirty="0" err="1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올리브텍</a:t>
            </a:r>
            <a:r>
              <a:rPr lang="ko-KR" altLang="en-US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 </a:t>
            </a:r>
            <a:r>
              <a:rPr lang="en-US" altLang="ko-KR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WORM </a:t>
            </a:r>
            <a:r>
              <a:rPr lang="ko-KR" altLang="en-US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스토리지에 모든 전산 운영 이력</a:t>
            </a:r>
            <a:r>
              <a:rPr lang="en-US" altLang="ko-KR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(</a:t>
            </a:r>
            <a:r>
              <a:rPr lang="ko-KR" altLang="en-US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로그</a:t>
            </a:r>
            <a:r>
              <a:rPr lang="en-US" altLang="ko-KR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)</a:t>
            </a:r>
            <a:r>
              <a:rPr lang="ko-KR" altLang="en-US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 원본 보관</a:t>
            </a:r>
            <a:endParaRPr lang="ko-KR" altLang="en-US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62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174" y="4417192"/>
            <a:ext cx="1373513" cy="2467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821" y="4178862"/>
            <a:ext cx="578073" cy="511189"/>
          </a:xfrm>
          <a:prstGeom prst="rect">
            <a:avLst/>
          </a:prstGeom>
        </p:spPr>
      </p:pic>
      <p:pic>
        <p:nvPicPr>
          <p:cNvPr id="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00" y="4312282"/>
            <a:ext cx="1017503" cy="36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2" descr="Hyundai C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33" y="3692032"/>
            <a:ext cx="909882" cy="2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4" descr="http://tv03.search.naver.net/nhnsvc?quality=5&amp;size=148x106&amp;q=http://sstatic.naver.net/keypage/image/contents/36/3647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99" y="1371627"/>
            <a:ext cx="711073" cy="55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5" descr="Kobaco 한국방송광고공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01" y="2316374"/>
            <a:ext cx="1748556" cy="2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7" descr="문화체육관광부 로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26" y="1008924"/>
            <a:ext cx="1109686" cy="26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9" descr="대한민국해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66" y="1446248"/>
            <a:ext cx="1065475" cy="3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5" y="5769240"/>
            <a:ext cx="737111" cy="3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99" y="3724146"/>
            <a:ext cx="1144691" cy="2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3193848"/>
            <a:ext cx="1102295" cy="3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4040844"/>
            <a:ext cx="814645" cy="2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 descr="Kosc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70" y="2605002"/>
            <a:ext cx="875663" cy="19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 descr="메인화면으로 이동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66" y="3239324"/>
            <a:ext cx="764215" cy="1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18" y="5373771"/>
            <a:ext cx="591061" cy="2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7" descr="송파구청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61" y="1496175"/>
            <a:ext cx="823606" cy="30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33" y="5857068"/>
            <a:ext cx="692021" cy="2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4" descr="문화체육관광부 로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90" y="1045513"/>
            <a:ext cx="1060938" cy="25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대법원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0" y="908720"/>
            <a:ext cx="914426" cy="4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5" y="5007483"/>
            <a:ext cx="1037404" cy="2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4" descr="국세청로고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027536"/>
            <a:ext cx="1020709" cy="2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4" descr="http://sstatic.naver.com/keypage/outside/organization/2010031913572129913.jpg">
            <a:hlinkClick r:id="rId23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2" r="5946" b="29014"/>
          <a:stretch/>
        </p:blipFill>
        <p:spPr bwMode="auto">
          <a:xfrm>
            <a:off x="3801868" y="991755"/>
            <a:ext cx="935108" cy="3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6" descr="제주특별자치도 로고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63" y="1394739"/>
            <a:ext cx="1316353" cy="4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2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1555" r="9853" b="18495"/>
          <a:stretch/>
        </p:blipFill>
        <p:spPr bwMode="auto">
          <a:xfrm>
            <a:off x="704528" y="4024248"/>
            <a:ext cx="890398" cy="2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6" descr="144820_VCHAR1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9" y="2581977"/>
            <a:ext cx="604234" cy="4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6" descr="강원도 교육청 로고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26" y="1945028"/>
            <a:ext cx="773293" cy="2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2" descr="삼성코닝정밀소재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0" y="5026597"/>
            <a:ext cx="1340225" cy="1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24" y="1995800"/>
            <a:ext cx="1013461" cy="14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6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1"/>
          <a:stretch/>
        </p:blipFill>
        <p:spPr bwMode="auto">
          <a:xfrm>
            <a:off x="8798971" y="1551442"/>
            <a:ext cx="906557" cy="2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9" descr="http://www.allianzlife.co.kr/finsecustomer/images/ic/logo.gif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21746" r="16543" b="18322"/>
          <a:stretch/>
        </p:blipFill>
        <p:spPr bwMode="auto">
          <a:xfrm>
            <a:off x="3391360" y="4048392"/>
            <a:ext cx="1043032" cy="29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96" y="1008924"/>
            <a:ext cx="1109452" cy="2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07" y="4075346"/>
            <a:ext cx="610936" cy="29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15" descr="HANJIN SHIPPING Beyond the Ocean e-Service">
            <a:hlinkClick r:id="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31" y="5437423"/>
            <a:ext cx="1052735" cy="1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8" descr="KHIDI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66" y="5823152"/>
            <a:ext cx="572438" cy="1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05" y="5405470"/>
            <a:ext cx="607724" cy="20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35" descr="아주캐피탈">
            <a:hlinkClick r:id="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07" y="3275106"/>
            <a:ext cx="932712" cy="15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한국남동발전!!!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2" y="1995800"/>
            <a:ext cx="1377810" cy="1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산업은행계열 KDB생명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9" y="4075346"/>
            <a:ext cx="645787" cy="2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7" y="2299207"/>
            <a:ext cx="1462479" cy="25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80" y="1935142"/>
            <a:ext cx="1169983" cy="2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 descr="롯데카드 로고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755128"/>
            <a:ext cx="1095772" cy="1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01" y="5837123"/>
            <a:ext cx="1258577" cy="17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0" descr="olleh kt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41" y="4969924"/>
            <a:ext cx="279357" cy="2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한국원자력연료 로고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52" y="2013799"/>
            <a:ext cx="1309451" cy="1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국립세종도서관 로고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13" y="2605002"/>
            <a:ext cx="1164848" cy="1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29" y="4988369"/>
            <a:ext cx="1114412" cy="2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2" name="Picture 18" descr="우리은행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3294158"/>
            <a:ext cx="769488" cy="1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하나로카드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48" y="3733413"/>
            <a:ext cx="945756" cy="2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 삼성전자로지텍 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5" y="5069817"/>
            <a:ext cx="1046854" cy="1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Picture 24" descr="나라살림 가치창조 조달청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12" y="1008924"/>
            <a:ext cx="715733" cy="2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HYUNDAI. 현대HCN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91" y="5484052"/>
            <a:ext cx="937022" cy="1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현대Hmall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4" y="5491756"/>
            <a:ext cx="489321" cy="1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89" y="3708383"/>
            <a:ext cx="1030549" cy="1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9" name="Picture 35" descr="Hyundai Commercial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53" y="3985126"/>
            <a:ext cx="1134907" cy="1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1" y="1523911"/>
            <a:ext cx="1331622" cy="2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04" y="4122020"/>
            <a:ext cx="992501" cy="1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3" name="Picture 39" descr="산업통상지원부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99" y="1065124"/>
            <a:ext cx="931369" cy="1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5" name="Picture 41" descr="SSN한국사회복지협의회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38" y="2583624"/>
            <a:ext cx="1097436" cy="2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BK 캐피탈">
            <a:hlinkClick r:id="rId63"/>
          </p:cNvPr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29970" b="21097"/>
          <a:stretch/>
        </p:blipFill>
        <p:spPr bwMode="auto">
          <a:xfrm>
            <a:off x="9005602" y="3652623"/>
            <a:ext cx="771934" cy="2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9" name="Picture 45" descr="한화손해보험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00" y="4080272"/>
            <a:ext cx="913144" cy="2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1" name="Picture 47" descr="삼성전자서비스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55" y="5056233"/>
            <a:ext cx="875511" cy="1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3" name="Picture 49" descr="브이피 로고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67" y="5769241"/>
            <a:ext cx="1042762" cy="2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5" name="Picture 51" descr="경남은행로고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1" y="3239324"/>
            <a:ext cx="774159" cy="1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Picture 53" descr="대전광역시시설관리공단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02" y="1961402"/>
            <a:ext cx="1400898" cy="2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26" y="4918518"/>
            <a:ext cx="489611" cy="3762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46" y="5450129"/>
            <a:ext cx="533229" cy="1909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5892281"/>
            <a:ext cx="1005072" cy="20101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5" b="30418"/>
          <a:stretch/>
        </p:blipFill>
        <p:spPr>
          <a:xfrm>
            <a:off x="5571192" y="4365104"/>
            <a:ext cx="789341" cy="32494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81" y="3223809"/>
            <a:ext cx="1264217" cy="21682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29154" r="6256" b="27550"/>
          <a:stretch/>
        </p:blipFill>
        <p:spPr>
          <a:xfrm>
            <a:off x="8101761" y="5396925"/>
            <a:ext cx="757963" cy="2229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22609" r="3713" b="15761"/>
          <a:stretch/>
        </p:blipFill>
        <p:spPr>
          <a:xfrm>
            <a:off x="3872880" y="3290875"/>
            <a:ext cx="913739" cy="16447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42" y="2590572"/>
            <a:ext cx="1317514" cy="25016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/>
          <a:stretch/>
        </p:blipFill>
        <p:spPr>
          <a:xfrm>
            <a:off x="7345635" y="2299207"/>
            <a:ext cx="1315190" cy="30403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3" y="2397969"/>
            <a:ext cx="1297604" cy="17784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8" y="4036871"/>
            <a:ext cx="823047" cy="2487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5" y="1945027"/>
            <a:ext cx="1239846" cy="23495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6859" r="2750" b="6881"/>
          <a:stretch/>
        </p:blipFill>
        <p:spPr>
          <a:xfrm>
            <a:off x="6789471" y="4889618"/>
            <a:ext cx="782732" cy="27395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1032" r="3150" b="11032"/>
          <a:stretch/>
        </p:blipFill>
        <p:spPr>
          <a:xfrm>
            <a:off x="8712227" y="2317457"/>
            <a:ext cx="1065309" cy="24774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7" y="1458383"/>
            <a:ext cx="1257376" cy="33333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50" y="5484052"/>
            <a:ext cx="459163" cy="2222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24660" r="6761" b="20436"/>
          <a:stretch/>
        </p:blipFill>
        <p:spPr>
          <a:xfrm>
            <a:off x="5338571" y="5434279"/>
            <a:ext cx="844315" cy="17703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6" y="2272266"/>
            <a:ext cx="1663224" cy="28095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2" b="22000"/>
          <a:stretch/>
        </p:blipFill>
        <p:spPr>
          <a:xfrm>
            <a:off x="1980513" y="3698182"/>
            <a:ext cx="1036604" cy="2351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41" y="2590572"/>
            <a:ext cx="826190" cy="27305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7" y="5470016"/>
            <a:ext cx="645604" cy="22982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33" y="3181027"/>
            <a:ext cx="877524" cy="25961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73" y="3726105"/>
            <a:ext cx="1098147" cy="18506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34" y="5310790"/>
            <a:ext cx="620865" cy="3619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55" y="4406266"/>
            <a:ext cx="1195592" cy="227973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6"/>
          <a:stretch/>
        </p:blipFill>
        <p:spPr>
          <a:xfrm>
            <a:off x="7625440" y="4918518"/>
            <a:ext cx="1017641" cy="25799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9236" r="4604" b="12942"/>
          <a:stretch/>
        </p:blipFill>
        <p:spPr>
          <a:xfrm>
            <a:off x="723137" y="4400197"/>
            <a:ext cx="1103342" cy="23404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5214" r="3129" b="19017"/>
          <a:stretch/>
        </p:blipFill>
        <p:spPr>
          <a:xfrm>
            <a:off x="2844707" y="4461006"/>
            <a:ext cx="1335483" cy="197039"/>
          </a:xfrm>
          <a:prstGeom prst="rect">
            <a:avLst/>
          </a:prstGeom>
        </p:spPr>
      </p:pic>
      <p:sp>
        <p:nvSpPr>
          <p:cNvPr id="107" name="제목 2"/>
          <p:cNvSpPr txBox="1">
            <a:spLocks/>
          </p:cNvSpPr>
          <p:nvPr/>
        </p:nvSpPr>
        <p:spPr>
          <a:xfrm>
            <a:off x="1497012" y="142876"/>
            <a:ext cx="8208515" cy="58261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o-KR" altLang="en-US" sz="2401" b="1" dirty="0" err="1" smtClean="0">
                <a:solidFill>
                  <a:schemeClr val="bg1"/>
                </a:solidFill>
                <a:latin typeface="맑은 고딕" pitchFamily="50" charset="-127"/>
              </a:rPr>
              <a:t>올리브텍</a:t>
            </a:r>
            <a:r>
              <a:rPr lang="ko-KR" altLang="en-US" sz="2401" b="1" dirty="0" smtClean="0">
                <a:solidFill>
                  <a:schemeClr val="bg1"/>
                </a:solidFill>
                <a:latin typeface="맑은 고딕" pitchFamily="50" charset="-127"/>
              </a:rPr>
              <a:t> </a:t>
            </a:r>
            <a:r>
              <a:rPr lang="en-US" altLang="ko-KR" sz="2401" b="1" dirty="0" smtClean="0">
                <a:solidFill>
                  <a:schemeClr val="bg1"/>
                </a:solidFill>
                <a:latin typeface="맑은 고딕" pitchFamily="50" charset="-127"/>
              </a:rPr>
              <a:t>WORM </a:t>
            </a:r>
            <a:r>
              <a:rPr lang="ko-KR" altLang="en-US" sz="2401" b="1" dirty="0" smtClean="0">
                <a:solidFill>
                  <a:schemeClr val="bg1"/>
                </a:solidFill>
                <a:latin typeface="맑은 고딕" pitchFamily="50" charset="-127"/>
              </a:rPr>
              <a:t>스토리지 </a:t>
            </a:r>
            <a:r>
              <a:rPr lang="en-US" altLang="ko-KR" sz="2401" b="1" dirty="0" smtClean="0">
                <a:solidFill>
                  <a:schemeClr val="bg1"/>
                </a:solidFill>
                <a:latin typeface="맑은 고딕" pitchFamily="50" charset="-127"/>
              </a:rPr>
              <a:t>– </a:t>
            </a:r>
            <a:r>
              <a:rPr lang="ko-KR" altLang="en-US" sz="2401" b="1" dirty="0" smtClean="0">
                <a:solidFill>
                  <a:schemeClr val="bg1"/>
                </a:solidFill>
                <a:latin typeface="맑은 고딕" pitchFamily="50" charset="-127"/>
              </a:rPr>
              <a:t>로그 보존 용도 활용 고객</a:t>
            </a:r>
            <a:endParaRPr kumimoji="0" lang="ko-KR" altLang="en-US" sz="2401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AutoShape 2" descr="서울시청 로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서울시청 로고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34" y="1491669"/>
            <a:ext cx="1020872" cy="3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1" y="3263364"/>
            <a:ext cx="830363" cy="2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502323"/>
            <a:ext cx="1439108" cy="3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168275" y="908720"/>
            <a:ext cx="9632444" cy="2157603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/>
          <p:cNvSpPr/>
          <p:nvPr/>
        </p:nvSpPr>
        <p:spPr>
          <a:xfrm>
            <a:off x="145092" y="3181027"/>
            <a:ext cx="9632444" cy="1544117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145092" y="4888015"/>
            <a:ext cx="9632444" cy="1622646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29625" y="821686"/>
            <a:ext cx="430887" cy="203125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공 공 부 문</a:t>
            </a:r>
            <a:endParaRPr lang="ko-KR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9625" y="3101539"/>
            <a:ext cx="430887" cy="15515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금  융 부 문</a:t>
            </a:r>
            <a:endParaRPr lang="ko-KR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9625" y="4797152"/>
            <a:ext cx="430887" cy="151216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제조 및 기타</a:t>
            </a:r>
            <a:endParaRPr lang="ko-KR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29" name="그림 128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938710" y="5725040"/>
            <a:ext cx="790577" cy="351003"/>
          </a:xfrm>
          <a:prstGeom prst="rect">
            <a:avLst/>
          </a:prstGeom>
        </p:spPr>
      </p:pic>
      <p:pic>
        <p:nvPicPr>
          <p:cNvPr id="130" name="그림 129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7799674" y="5715232"/>
            <a:ext cx="646075" cy="332267"/>
          </a:xfrm>
          <a:prstGeom prst="rect">
            <a:avLst/>
          </a:prstGeom>
        </p:spPr>
      </p:pic>
      <p:pic>
        <p:nvPicPr>
          <p:cNvPr id="149" name="Picture 16"/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52" y="6161821"/>
            <a:ext cx="667224" cy="2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8" y="5769969"/>
            <a:ext cx="835230" cy="2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1"/>
          <p:cNvPicPr>
            <a:picLocks noChangeAspect="1" noChangeArrowheads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72" y="6118861"/>
            <a:ext cx="746682" cy="2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"/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02" y="6113454"/>
            <a:ext cx="790515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Line 41"/>
          <p:cNvSpPr>
            <a:spLocks noChangeShapeType="1"/>
          </p:cNvSpPr>
          <p:nvPr/>
        </p:nvSpPr>
        <p:spPr bwMode="auto">
          <a:xfrm>
            <a:off x="-19159" y="5013176"/>
            <a:ext cx="9906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2556" y="2773377"/>
            <a:ext cx="788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 b="1" kern="1600" spc="-201" dirty="0" smtClean="0">
                <a:solidFill>
                  <a:srgbClr val="669900"/>
                </a:solidFill>
                <a:latin typeface="Rix고딕 B" panose="02020603020101020101" pitchFamily="18" charset="-127"/>
                <a:ea typeface="Rix고딕 B" panose="02020603020101020101" pitchFamily="18" charset="-127"/>
                <a:cs typeface="Aharoni" pitchFamily="2" charset="-79"/>
              </a:rPr>
              <a:t>감사합니다</a:t>
            </a:r>
            <a:endParaRPr lang="en-US" altLang="ko-KR" sz="6000" b="1" kern="1600" spc="-201" dirty="0">
              <a:solidFill>
                <a:srgbClr val="669900"/>
              </a:solidFill>
              <a:latin typeface="Rix고딕 B" panose="02020603020101020101" pitchFamily="18" charset="-127"/>
              <a:ea typeface="Rix고딕 B" panose="02020603020101020101" pitchFamily="18" charset="-127"/>
              <a:cs typeface="Aharoni" pitchFamily="2" charset="-79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331384"/>
            <a:ext cx="9906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-15552" y="1483784"/>
            <a:ext cx="9906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512840" y="5264040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주소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: </a:t>
            </a:r>
            <a:r>
              <a:rPr lang="ko-KR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경기도 </a:t>
            </a:r>
            <a:r>
              <a:rPr lang="ko-KR" altLang="ko-KR" sz="1500" dirty="0">
                <a:latin typeface="Rix고딕 M" panose="02020603020101020101" pitchFamily="18" charset="-127"/>
                <a:ea typeface="Rix고딕 M" panose="02020603020101020101" pitchFamily="18" charset="-127"/>
              </a:rPr>
              <a:t>성남시 분당구 구미로</a:t>
            </a:r>
            <a:r>
              <a:rPr lang="en-US" altLang="ko-KR" sz="1500" dirty="0">
                <a:latin typeface="Rix고딕 M" panose="02020603020101020101" pitchFamily="18" charset="-127"/>
                <a:ea typeface="Rix고딕 M" panose="02020603020101020101" pitchFamily="18" charset="-127"/>
              </a:rPr>
              <a:t> 11 (</a:t>
            </a:r>
            <a:r>
              <a:rPr lang="ko-KR" altLang="ko-KR" sz="1500" dirty="0">
                <a:latin typeface="Rix고딕 M" panose="02020603020101020101" pitchFamily="18" charset="-127"/>
                <a:ea typeface="Rix고딕 M" panose="02020603020101020101" pitchFamily="18" charset="-127"/>
              </a:rPr>
              <a:t>포인트타운</a:t>
            </a:r>
            <a:r>
              <a:rPr lang="en-US" altLang="ko-KR" sz="1500" dirty="0">
                <a:latin typeface="Rix고딕 M" panose="02020603020101020101" pitchFamily="18" charset="-127"/>
                <a:ea typeface="Rix고딕 M" panose="02020603020101020101" pitchFamily="18" charset="-127"/>
              </a:rPr>
              <a:t> 701</a:t>
            </a:r>
            <a:r>
              <a:rPr lang="ko-KR" altLang="ko-KR" sz="1500" dirty="0">
                <a:latin typeface="Rix고딕 M" panose="02020603020101020101" pitchFamily="18" charset="-127"/>
                <a:ea typeface="Rix고딕 M" panose="02020603020101020101" pitchFamily="18" charset="-127"/>
              </a:rPr>
              <a:t>호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)</a:t>
            </a:r>
          </a:p>
          <a:p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TEL: 031-726-4217   Fax: 031-726-4219</a:t>
            </a:r>
          </a:p>
          <a:p>
            <a:r>
              <a:rPr lang="ko-KR" altLang="en-US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일반 문의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: 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  <a:hlinkClick r:id="rId3"/>
              </a:rPr>
              <a:t>olive@olivetech.co.kr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  </a:t>
            </a:r>
          </a:p>
          <a:p>
            <a:r>
              <a:rPr lang="ko-KR" altLang="en-US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기술 문의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: 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  <a:hlinkClick r:id="rId4"/>
              </a:rPr>
              <a:t>tech@olivetech.co.kr</a:t>
            </a:r>
            <a:endParaRPr lang="en-US" altLang="ko-KR" sz="1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r>
              <a:rPr lang="ko-KR" altLang="en-US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영업 문의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</a:rPr>
              <a:t>: </a:t>
            </a:r>
            <a:r>
              <a:rPr lang="en-US" altLang="ko-KR" sz="1500" dirty="0" smtClean="0">
                <a:latin typeface="Rix고딕 M" panose="02020603020101020101" pitchFamily="18" charset="-127"/>
                <a:ea typeface="Rix고딕 M" panose="02020603020101020101" pitchFamily="18" charset="-127"/>
                <a:hlinkClick r:id="rId5"/>
              </a:rPr>
              <a:t>sales@olivetech.co.kr</a:t>
            </a:r>
            <a:endParaRPr lang="en-US" altLang="ko-KR" sz="1500" dirty="0" smtClean="0">
              <a:latin typeface="Rix고딕 M" panose="02020603020101020101" pitchFamily="18" charset="-127"/>
              <a:ea typeface="Rix고딕 M" panose="02020603020101020101" pitchFamily="18" charset="-127"/>
            </a:endParaRPr>
          </a:p>
          <a:p>
            <a:endParaRPr lang="en-US" altLang="ko-KR" sz="1500" dirty="0">
              <a:latin typeface="Rix고딕 M" panose="02020603020101020101" pitchFamily="18" charset="-127"/>
              <a:ea typeface="Rix고딕 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5589240"/>
            <a:ext cx="3014861" cy="7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2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38049</TotalTime>
  <Words>479</Words>
  <Application>Microsoft Office PowerPoint</Application>
  <PresentationFormat>A4 용지(210x297mm)</PresentationFormat>
  <Paragraphs>71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2" baseType="lpstr">
      <vt:lpstr>Aharoni</vt:lpstr>
      <vt:lpstr>HY견고딕</vt:lpstr>
      <vt:lpstr>HY헤드라인M</vt:lpstr>
      <vt:lpstr>Rix고딕 B</vt:lpstr>
      <vt:lpstr>Rix고딕 M</vt:lpstr>
      <vt:lpstr>굴림</vt:lpstr>
      <vt:lpstr>돋음</vt:lpstr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  <vt:lpstr>PowerPoint 프레젠테이션</vt:lpstr>
      <vt:lpstr>디지털 데이터 무단 삭제,변조 근본적 방지 - WORM 스토리지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kriss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'09 사업계획</dc:title>
  <dc:creator>임장식-올리브텍</dc:creator>
  <dc:description>InnoPolis IR</dc:description>
  <cp:lastModifiedBy>zd360</cp:lastModifiedBy>
  <cp:revision>2333</cp:revision>
  <cp:lastPrinted>2017-05-23T03:03:18Z</cp:lastPrinted>
  <dcterms:created xsi:type="dcterms:W3CDTF">2006-08-26T01:01:28Z</dcterms:created>
  <dcterms:modified xsi:type="dcterms:W3CDTF">2017-12-29T02:20:27Z</dcterms:modified>
</cp:coreProperties>
</file>